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44" r:id="rId2"/>
    <p:sldId id="375" r:id="rId3"/>
    <p:sldId id="402" r:id="rId4"/>
    <p:sldId id="427" r:id="rId5"/>
    <p:sldId id="433" r:id="rId6"/>
    <p:sldId id="434" r:id="rId7"/>
    <p:sldId id="435" r:id="rId8"/>
    <p:sldId id="404" r:id="rId9"/>
    <p:sldId id="377" r:id="rId10"/>
    <p:sldId id="412" r:id="rId11"/>
    <p:sldId id="413" r:id="rId12"/>
    <p:sldId id="414" r:id="rId13"/>
    <p:sldId id="415" r:id="rId14"/>
    <p:sldId id="416" r:id="rId15"/>
    <p:sldId id="428" r:id="rId16"/>
    <p:sldId id="421" r:id="rId17"/>
    <p:sldId id="420" r:id="rId18"/>
    <p:sldId id="417" r:id="rId19"/>
    <p:sldId id="382" r:id="rId20"/>
    <p:sldId id="411" r:id="rId21"/>
    <p:sldId id="423" r:id="rId22"/>
    <p:sldId id="430" r:id="rId23"/>
    <p:sldId id="432" r:id="rId24"/>
    <p:sldId id="371" r:id="rId2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7327" autoAdjust="0"/>
  </p:normalViewPr>
  <p:slideViewPr>
    <p:cSldViewPr showGuides="1">
      <p:cViewPr>
        <p:scale>
          <a:sx n="68" d="100"/>
          <a:sy n="68" d="100"/>
        </p:scale>
        <p:origin x="-58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310" cy="497047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276" y="0"/>
            <a:ext cx="2930310" cy="497047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880"/>
            <a:ext cx="2930310" cy="497046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276" y="9443880"/>
            <a:ext cx="2930310" cy="497046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7126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7126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0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7126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7126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2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4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0D98-67B8-4E26-A627-D95E4CF8B83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19F0-4726-4784-BBD7-2F602B4A9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8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067944" y="4437112"/>
            <a:ext cx="4989458" cy="1703735"/>
          </a:xfrm>
        </p:spPr>
        <p:txBody>
          <a:bodyPr>
            <a:noAutofit/>
          </a:bodyPr>
          <a:lstStyle/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699" y="0"/>
            <a:ext cx="92230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412776"/>
            <a:ext cx="83529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altLang="ru-RU" sz="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ctr">
              <a:defRPr/>
            </a:pPr>
            <a:endParaRPr lang="ru-RU" altLang="ru-RU" sz="8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ctr">
              <a:defRPr/>
            </a:pPr>
            <a:endParaRPr lang="ru-RU" altLang="ru-RU" sz="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0" algn="ctr">
              <a:defRPr/>
            </a:pPr>
            <a:r>
              <a:rPr lang="ru-RU" altLang="ru-RU" sz="42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Приоритетное направление кадровой политики в системе образования </a:t>
            </a:r>
            <a:endParaRPr lang="ru-RU" altLang="ru-RU" sz="42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2543" y="6453336"/>
            <a:ext cx="914399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4365104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8308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067944" y="4437112"/>
            <a:ext cx="4989458" cy="1703735"/>
          </a:xfrm>
        </p:spPr>
        <p:txBody>
          <a:bodyPr>
            <a:noAutofit/>
          </a:bodyPr>
          <a:lstStyle/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>
              <a:solidFill>
                <a:schemeClr val="tx2"/>
              </a:solidFill>
            </a:endParaRPr>
          </a:p>
          <a:p>
            <a:pPr algn="r">
              <a:defRPr/>
            </a:pPr>
            <a:endParaRPr lang="ru-RU" sz="1800" b="1" i="1" dirty="0" smtClean="0">
              <a:solidFill>
                <a:schemeClr val="tx2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9" y="0"/>
            <a:ext cx="92230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41277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Font typeface="Wingdings" panose="05000000000000000000" pitchFamily="2" charset="2"/>
              <a:buChar char="ü"/>
              <a:defRPr/>
            </a:pPr>
            <a:r>
              <a:rPr lang="ru-RU" altLang="ru-RU" sz="3600" kern="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Формы и процедуры </a:t>
            </a:r>
            <a:r>
              <a:rPr lang="ru-RU" altLang="ru-RU" sz="3600" kern="0" dirty="0">
                <a:solidFill>
                  <a:srgbClr val="002060"/>
                </a:solidFill>
                <a:latin typeface="Arial Black" panose="020B0A04020102020204" pitchFamily="34" charset="0"/>
              </a:rPr>
              <a:t>педагогической аттестации в </a:t>
            </a:r>
            <a:r>
              <a:rPr lang="ru-RU" altLang="ru-RU" sz="3600" kern="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режиме </a:t>
            </a:r>
            <a:r>
              <a:rPr lang="ru-RU" altLang="ru-RU" sz="3600" kern="0" dirty="0">
                <a:solidFill>
                  <a:srgbClr val="002060"/>
                </a:solidFill>
                <a:latin typeface="Arial Black" panose="020B0A04020102020204" pitchFamily="34" charset="0"/>
              </a:rPr>
              <a:t>Интернет-технологий в информационной системе «Электронное образование в </a:t>
            </a:r>
            <a:r>
              <a:rPr lang="ru-RU" altLang="ru-RU" sz="3600" kern="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Республике Татарстан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endParaRPr lang="ru-RU" altLang="ru-RU" sz="1600" kern="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171450" lvl="0" indent="-171450" algn="ctr">
              <a:buFont typeface="Wingdings" panose="05000000000000000000" pitchFamily="2" charset="2"/>
              <a:buChar char="ü"/>
              <a:defRPr/>
            </a:pPr>
            <a:endParaRPr lang="ru-RU" altLang="ru-RU" sz="8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2543" y="6453336"/>
            <a:ext cx="914399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4365104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3620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291393"/>
              </p:ext>
            </p:extLst>
          </p:nvPr>
        </p:nvGraphicFramePr>
        <p:xfrm>
          <a:off x="539552" y="193525"/>
          <a:ext cx="8424936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936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32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32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ru-RU" sz="32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Основные задачи по аттестации</a:t>
                      </a:r>
                      <a:br>
                        <a:rPr lang="ru-RU" altLang="ru-RU" sz="32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</a:br>
                      <a:r>
                        <a:rPr lang="ru-RU" altLang="ru-RU" sz="32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 на 2014/2015 учебный год:</a:t>
                      </a: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2100" b="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внедрение нового порядка аттестации в Республике Татарстан в части установления первой и высшей квалификационной категории;</a:t>
                      </a: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2100" b="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переведение процедур педагогической аттестации в режим информационных технологий в системе «Электронное образование в Республике Татарстан»;</a:t>
                      </a: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2100" b="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внедрение нового порядка аттестации в ОО в части  проведения аттестации на СЗД</a:t>
                      </a:r>
                    </a:p>
                    <a:p>
                      <a:pPr marL="342900" lvl="0" indent="-342900" algn="just">
                        <a:buFont typeface="Wingdings" panose="05000000000000000000" pitchFamily="2" charset="2"/>
                        <a:buChar char="Ø"/>
                      </a:pPr>
                      <a:endParaRPr lang="ru-RU" sz="2100" b="0" kern="12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2100" b="0" kern="12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altLang="ru-RU" sz="2800" b="1" dirty="0" smtClean="0">
                        <a:solidFill>
                          <a:srgbClr val="0000CC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</a:t>
                      </a: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672854"/>
              </p:ext>
            </p:extLst>
          </p:nvPr>
        </p:nvGraphicFramePr>
        <p:xfrm>
          <a:off x="521498" y="193525"/>
          <a:ext cx="8252211" cy="7290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       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cs typeface="Times New Roman" pitchFamily="18" charset="0"/>
                        </a:rPr>
                        <a:t>                    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cs typeface="Times New Roman" pitchFamily="18" charset="0"/>
                        </a:rPr>
                        <a:t>ОСНОВОПОЛАГАЮЩИЕ ДОКУМЕНТЫ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1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Федеральный закон от 29.12.2012 № 273 «Об образовании в Российской Федерации»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100" b="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     статья 49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100" b="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Постановление Правительства России  от 08.08.2013 № 678 «Об утверждении номенклатуры должностей педагогических работников, должностей руководящих работников»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endParaRPr lang="ru-RU" sz="2100" b="0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342900" indent="-34290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100" b="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Приказ МОиН РФ от 07 апреля 2014 г. № 276 «О порядке проведения аттестации педагогических работников образовательных организаций, осуществляющих образовательную деятельность»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200" b="0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94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7046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4346" y="1236406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FF"/>
                </a:solidFill>
              </a:rPr>
              <a:t>II. Должности руководителей образовательных организаций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Должности руководителей</a:t>
            </a:r>
            <a:br>
              <a:rPr lang="ru-RU" sz="2400" dirty="0"/>
            </a:br>
            <a:r>
              <a:rPr lang="ru-RU" sz="2400" dirty="0"/>
              <a:t>Директор</a:t>
            </a:r>
            <a:br>
              <a:rPr lang="ru-RU" sz="2400" dirty="0"/>
            </a:br>
            <a:r>
              <a:rPr lang="ru-RU" sz="2400" dirty="0"/>
              <a:t>Заведующий</a:t>
            </a:r>
            <a:br>
              <a:rPr lang="ru-RU" sz="2400" dirty="0"/>
            </a:br>
            <a:r>
              <a:rPr lang="ru-RU" sz="2400" dirty="0"/>
              <a:t>Начальник</a:t>
            </a:r>
            <a:br>
              <a:rPr lang="ru-RU" sz="2400" dirty="0"/>
            </a:br>
            <a:r>
              <a:rPr lang="ru-RU" sz="2400" dirty="0">
                <a:solidFill>
                  <a:srgbClr val="FF00FF"/>
                </a:solidFill>
              </a:rPr>
              <a:t>2. Должности иных педагогических работников</a:t>
            </a:r>
            <a:br>
              <a:rPr lang="ru-RU" sz="2400" dirty="0">
                <a:solidFill>
                  <a:srgbClr val="FF00FF"/>
                </a:solidFill>
              </a:rPr>
            </a:br>
            <a:r>
              <a:rPr lang="ru-RU" sz="2400" dirty="0"/>
              <a:t>Учитель</a:t>
            </a:r>
            <a:br>
              <a:rPr lang="ru-RU" sz="2400" dirty="0"/>
            </a:br>
            <a:r>
              <a:rPr lang="ru-RU" sz="2400" dirty="0"/>
              <a:t>Педагог-организатор</a:t>
            </a:r>
            <a:br>
              <a:rPr lang="ru-RU" sz="2400" dirty="0"/>
            </a:br>
            <a:r>
              <a:rPr lang="ru-RU" sz="2400" dirty="0"/>
              <a:t>Педагог-психолог</a:t>
            </a:r>
            <a:br>
              <a:rPr lang="ru-RU" sz="2400" dirty="0"/>
            </a:br>
            <a:r>
              <a:rPr lang="ru-RU" sz="2400" dirty="0"/>
              <a:t>Музыкальный руководитель</a:t>
            </a:r>
            <a:br>
              <a:rPr lang="ru-RU" sz="2400" dirty="0"/>
            </a:br>
            <a:r>
              <a:rPr lang="ru-RU" sz="2400" dirty="0"/>
              <a:t>Педагог дополнительного образования</a:t>
            </a:r>
            <a:br>
              <a:rPr lang="ru-RU" sz="2400" dirty="0"/>
            </a:br>
            <a:r>
              <a:rPr lang="ru-RU" sz="2400" dirty="0"/>
              <a:t>Воспитатель</a:t>
            </a:r>
            <a:br>
              <a:rPr lang="ru-RU" sz="2400" dirty="0"/>
            </a:br>
            <a:r>
              <a:rPr lang="ru-RU" sz="2400" dirty="0"/>
              <a:t>Инструктор по физической </a:t>
            </a:r>
            <a:r>
              <a:rPr lang="ru-RU" sz="2400" dirty="0" smtClean="0"/>
              <a:t>культуре</a:t>
            </a:r>
          </a:p>
        </p:txBody>
      </p:sp>
    </p:spTree>
    <p:extLst>
      <p:ext uri="{BB962C8B-B14F-4D97-AF65-F5344CB8AC3E}">
        <p14:creationId xmlns:p14="http://schemas.microsoft.com/office/powerpoint/2010/main" val="14567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528945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Зачетный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минимум</a:t>
            </a:r>
          </a:p>
          <a:p>
            <a:pPr marL="0" indent="0" algn="ctr">
              <a:buNone/>
            </a:pP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 первую категорию 70 баллов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высшую 80 баллов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балла не добавляются!!!</a:t>
            </a:r>
            <a: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24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549789"/>
              </p:ext>
            </p:extLst>
          </p:nvPr>
        </p:nvGraphicFramePr>
        <p:xfrm>
          <a:off x="-36511" y="193525"/>
          <a:ext cx="881022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221"/>
              </a:tblGrid>
              <a:tr h="71583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4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>
                        <a:defRPr/>
                      </a:pPr>
                      <a:endParaRPr lang="ru-RU" sz="24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>
                        <a:defRPr/>
                      </a:pPr>
                      <a:endParaRPr lang="ru-RU" sz="24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Мероприятия, необходимые для выполнения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 поставленных задач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:</a:t>
                      </a:r>
                    </a:p>
                    <a:p>
                      <a:pPr algn="ctr">
                        <a:defRPr/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Для педагогов:</a:t>
                      </a:r>
                    </a:p>
                    <a:p>
                      <a:pPr marL="342900" indent="-342900" algn="just"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Транслировать опыт практических результатов своей профессиональной деятельности в педагогических коллективах, в том числе инновационной и экспериментальной деятельности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совершенствовать методы обучения и воспитания, использовать новые образовательные технологии </a:t>
                      </a:r>
                      <a:endParaRPr lang="ru-RU" sz="240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9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026202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                        Проделана работа МОиН РТ: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региональная нормативная база: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Административный регламент МО и Н РТ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по проведению аттестации педагогических работников (приказ от 25.07.2014 г. № 4231/14). Зарегистрирован в Министерстве юстиции РТ от 31.10.2014 №2464.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Примерное положение о порядке аттестации руководителей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(директоров, заведующих, начальников) муниципальных организаций Республики Татарстан, осуществляющих образовательную деятельность.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Регламент проведения оценки знаний в письменной форме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для педагогических работников образовательных организаций Республики Татарстан (Проект направлен письмом МОиН РТ. Утверждён локальными актами образовательных организаций.)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1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98257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от 18.02.2015г. № 988/15 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 проведении аттестации  педагогических работников организаций Республики Татарстан, осуществляющих образовательную деятельность в 2015 г.»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sz="18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от 14 января  2015 г. № 78/15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«Об утверждении Положения об аттестационной комиссии Министерства образования и науки Республики Татарстан по аттестации педагогических работников образовательных организаций Республики Татарстан, осуществляющих образовательную деятельность»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66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87817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от 14 января  2015 г. № 79/15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«Об утверждении Положения о формах и процедурах аттестации педагогических работников организаций Республики Татарстан, осуществляющих образовательную деятельность»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sz="18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от 29 января  2015 г. № 405/15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«Об утверждении Положения об экспертных группах при аттестационной комиссии Министерства образования и науки Республики Татарстан»</a:t>
                      </a: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8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736135"/>
              </p:ext>
            </p:extLst>
          </p:nvPr>
        </p:nvGraphicFramePr>
        <p:xfrm>
          <a:off x="611559" y="193525"/>
          <a:ext cx="8162149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2149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от 18.02.2015г.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№ 987/15 «Об утверждении Положения  об экспертной комиссии по муниципальному образованию Республики Татарстан для проведения аттестации с целью установления соответствия уровня квалификации педагогических работников требованиям, предъявляемым к квалификационным категориям (первой или высшей)»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8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052570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00B0F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Привлечение педагогических работников с высшей квалификационной категорией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00B0F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  организации инновационной деятельности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32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5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101330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Статья 20 Федерального закона от 29 декабря 2012 г. № 273 "Об образовании в Российской Федерации»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«Экспериментальная и инновационная деятельность в сфере образования»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59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15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64825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Согласно Федеральному закону от 29 декабря 2012 г. № 273 "Об образовании в Российской Федерации»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Экспериментальная деятельность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(порядок устанавливает Правительство России)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Не разработан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Инновационная деятельность в сфере образования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(порядок устанавливает МОиН РФ) </a:t>
                      </a:r>
                      <a:endParaRPr lang="ru-RU" sz="2000" b="1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2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6154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Министерства образования и науки Российской Федерации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от 23 июля 2013 года № 611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«Об утверждении порядка формирования и функционирования инновационной инфраструктуры в системе образования»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94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356253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Постановление Кабинета Министров Республики Татарстан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от 05.09.2014 № 640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«Об утверждении Порядка признания организаций, осуществляющих образовательную деятельность, и иных действующих в сфере образования организаций, а также их объединений региональными инновационными  площадками»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4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18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016953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Обновлённая региональная нормативная база: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Приказ МО и Н РТ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от 26.12.2014 года № 7677/14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«Об Экспертном совете при Министерстве образования и науки Республики Татарстан по инновационной работе в системе образования»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3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427607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Состояние по аттестации по РТ за 2014 год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Arial Black" pitchFamily="34" charset="0"/>
                          <a:ea typeface="Times New Roman"/>
                        </a:rPr>
                        <a:t>Рейтинг муниципальных образований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4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3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3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73" name="Picture 4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41920"/>
            <a:ext cx="7427168" cy="441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8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20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94210"/>
              </p:ext>
            </p:extLst>
          </p:nvPr>
        </p:nvGraphicFramePr>
        <p:xfrm>
          <a:off x="521498" y="193525"/>
          <a:ext cx="8252211" cy="7991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ОБЩИЕ ОШИБКИ ПРИ СОГЛАСОВАНИИ ДОКУМЕНТОВ В ЭЛЕКТРОННОМ ВИДЕ </a:t>
                      </a:r>
                      <a:r>
                        <a:rPr lang="ru-RU" altLang="ru-RU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в 2014 ГОДУ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Неправильно выбраны категории</a:t>
                      </a: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Неправильно выбраны должности</a:t>
                      </a: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Направление пакета документов напрямую без предложения экспертной комиссии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21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506533"/>
              </p:ext>
            </p:extLst>
          </p:nvPr>
        </p:nvGraphicFramePr>
        <p:xfrm>
          <a:off x="521498" y="193525"/>
          <a:ext cx="8252211" cy="8342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24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ЗАЯВИТЕЛЬНАЯ  АТТЕСТАЦИЯ НА  ПЕРВУЮ  И ВЫСШУЮ  КАТЕГОРИЮ В АПРЕЛЕ 2015 г.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Апрель  2015 г. централизованный прием в ИС заявлений на аттестацию работников, у которых срок действия квалификационных категорий заканчивается в первом полугодии 2015 г. </a:t>
                      </a:r>
                      <a:r>
                        <a:rPr lang="ru-RU" sz="20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поэтапно</a:t>
                      </a: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Май 2015 г.– работа экспертных групп</a:t>
                      </a: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Июнь 2015г. – направление пакета документов в МО и Н РТ</a:t>
                      </a:r>
                    </a:p>
                    <a:p>
                      <a:pPr marL="34290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Очередной этап: октябрь 2015 г.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3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849939"/>
              </p:ext>
            </p:extLst>
          </p:nvPr>
        </p:nvGraphicFramePr>
        <p:xfrm>
          <a:off x="521498" y="193525"/>
          <a:ext cx="8252211" cy="7158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Задачи экспертных комиссий: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           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в апреле 2015 года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Необходимо провести совещание для всех образовательных организаций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муниципалитета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(СПО, спортшколы, медучилища, художественные школы)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(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анализ на коллегии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)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4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23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51520" y="6453336"/>
            <a:ext cx="8892479" cy="40466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064575"/>
              </p:ext>
            </p:extLst>
          </p:nvPr>
        </p:nvGraphicFramePr>
        <p:xfrm>
          <a:off x="521498" y="193525"/>
          <a:ext cx="8252211" cy="7290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2211"/>
              </a:tblGrid>
              <a:tr h="7158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altLang="ru-RU" sz="2400" dirty="0" smtClean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altLang="ru-RU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Задачи экспертных комиссий: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                    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в апреле 2015 года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1. Необходимо осуществлять предварительный анализ результатов деятельности педагогических работников, претендующих на категорию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2. Разъяснительная работа по заполнению заявлении должна быть проведена заранее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3. </a:t>
                      </a:r>
                      <a:r>
                        <a:rPr lang="ru-RU" sz="2800" b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Не направлять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на тестирование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(</a:t>
                      </a:r>
                      <a:r>
                        <a:rPr lang="ru-RU" sz="20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анализ на коллегии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)    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9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95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59266"/>
            <a:ext cx="9175750" cy="69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705047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50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</a:t>
            </a:r>
            <a:r>
              <a:rPr lang="ru-RU" altLang="ru-RU" sz="5000" b="1" kern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ВНИМАНИЕ!</a:t>
            </a:r>
            <a:endParaRPr lang="ru-RU" sz="5000" kern="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236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9702</TotalTime>
  <Words>1003</Words>
  <Application>Microsoft Office PowerPoint</Application>
  <PresentationFormat>Экран (4:3)</PresentationFormat>
  <Paragraphs>320</Paragraphs>
  <Slides>24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Admin</cp:lastModifiedBy>
  <cp:revision>370</cp:revision>
  <cp:lastPrinted>2014-11-13T08:53:30Z</cp:lastPrinted>
  <dcterms:created xsi:type="dcterms:W3CDTF">2013-02-06T07:02:31Z</dcterms:created>
  <dcterms:modified xsi:type="dcterms:W3CDTF">2015-04-02T06:26:34Z</dcterms:modified>
</cp:coreProperties>
</file>